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396" r:id="rId28"/>
    <p:sldId id="279" r:id="rId29"/>
    <p:sldId id="413" r:id="rId30"/>
    <p:sldId id="402" r:id="rId31"/>
    <p:sldId id="420" r:id="rId32"/>
    <p:sldId id="284" r:id="rId33"/>
    <p:sldId id="399" r:id="rId34"/>
    <p:sldId id="285" r:id="rId35"/>
    <p:sldId id="407" r:id="rId36"/>
    <p:sldId id="414" r:id="rId37"/>
    <p:sldId id="405" r:id="rId38"/>
    <p:sldId id="298" r:id="rId39"/>
    <p:sldId id="398" r:id="rId40"/>
    <p:sldId id="300" r:id="rId41"/>
    <p:sldId id="301" r:id="rId42"/>
    <p:sldId id="406" r:id="rId43"/>
    <p:sldId id="306" r:id="rId44"/>
    <p:sldId id="395" r:id="rId45"/>
    <p:sldId id="353" r:id="rId46"/>
    <p:sldId id="354" r:id="rId47"/>
    <p:sldId id="355" r:id="rId48"/>
    <p:sldId id="390" r:id="rId49"/>
    <p:sldId id="358" r:id="rId50"/>
    <p:sldId id="391" r:id="rId51"/>
    <p:sldId id="360" r:id="rId52"/>
    <p:sldId id="362" r:id="rId53"/>
    <p:sldId id="417" r:id="rId54"/>
    <p:sldId id="422" r:id="rId55"/>
    <p:sldId id="363" r:id="rId56"/>
    <p:sldId id="364" r:id="rId57"/>
    <p:sldId id="365" r:id="rId58"/>
    <p:sldId id="366" r:id="rId59"/>
    <p:sldId id="367" r:id="rId60"/>
    <p:sldId id="368" r:id="rId61"/>
    <p:sldId id="369" r:id="rId62"/>
    <p:sldId id="370" r:id="rId63"/>
    <p:sldId id="371" r:id="rId64"/>
    <p:sldId id="386" r:id="rId65"/>
    <p:sldId id="412"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06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5741"/>
          <a:ext cx="3711575" cy="662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5741"/>
        <a:ext cx="3711575" cy="662400"/>
      </dsp:txXfrm>
    </dsp:sp>
    <dsp:sp modelId="{75826E61-882F-4E42-B2DE-53BD198C8B82}">
      <dsp:nvSpPr>
        <dsp:cNvPr id="0" name=""/>
        <dsp:cNvSpPr/>
      </dsp:nvSpPr>
      <dsp:spPr>
        <a:xfrm>
          <a:off x="0" y="678141"/>
          <a:ext cx="3711575" cy="167307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678141"/>
        <a:ext cx="3711575" cy="1673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53</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64</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1/31/2024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1/31/2024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1/31/2024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5.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hyperlink" Target="https://en.wikipedia.org/wiki/A*_search_algorithm" TargetMode="External"/></Relationships>
</file>

<file path=ppt/slides/_rels/slide65.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3.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590.png"/><Relationship Id="rId10" Type="http://schemas.openxmlformats.org/officeDocument/2006/relationships/image" Target="../media/image84.png"/><Relationship Id="rId4" Type="http://schemas.openxmlformats.org/officeDocument/2006/relationships/image" Target="../media/image85.png"/><Relationship Id="rId9" Type="http://schemas.openxmlformats.org/officeDocument/2006/relationships/image" Target="../media/image6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714144688"/>
              </p:ext>
            </p:extLst>
          </p:nvPr>
        </p:nvGraphicFramePr>
        <p:xfrm>
          <a:off x="735012" y="1455829"/>
          <a:ext cx="3711575"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grpSp>
        <p:nvGrpSpPr>
          <p:cNvPr id="5" name="Group 4">
            <a:extLst>
              <a:ext uri="{FF2B5EF4-FFF2-40B4-BE49-F238E27FC236}">
                <a16:creationId xmlns:a16="http://schemas.microsoft.com/office/drawing/2014/main" id="{F18EA982-9CB9-BAED-368B-97D2222517D5}"/>
              </a:ext>
            </a:extLst>
          </p:cNvPr>
          <p:cNvGrpSpPr/>
          <p:nvPr/>
        </p:nvGrpSpPr>
        <p:grpSpPr>
          <a:xfrm>
            <a:off x="3443345" y="3786606"/>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4BE5D2-9BA6-DB08-A4B5-2ED3B98CB6AD}"/>
                  </a:ext>
                </a:extLst>
              </p:cNvPr>
              <p:cNvSpPr txBox="1"/>
              <p:nvPr/>
            </p:nvSpPr>
            <p:spPr>
              <a:xfrm>
                <a:off x="533400" y="2667000"/>
                <a:ext cx="3467599" cy="3785652"/>
              </a:xfrm>
              <a:prstGeom prst="rect">
                <a:avLst/>
              </a:prstGeom>
              <a:noFill/>
            </p:spPr>
            <p:txBody>
              <a:bodyPr wrap="square" rtlCol="0">
                <a:spAutoFit/>
              </a:bodyPr>
              <a:lstStyle/>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a:t>
                </a:r>
                <a14:m>
                  <m:oMath xmlns:m="http://schemas.openxmlformats.org/officeDocument/2006/math">
                    <m:r>
                      <a:rPr lang="en-US" sz="1600" b="0" i="1" smtClean="0">
                        <a:latin typeface="Cambria Math" panose="02040503050406030204" pitchFamily="18" charset="0"/>
                      </a:rPr>
                      <m:t>2</m:t>
                    </m:r>
                  </m:oMath>
                </a14:m>
                <a:r>
                  <a:rPr lang="en-US" sz="1600" dirty="0"/>
                  <a:t>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2 squares.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2</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a14:m>
                <a:endParaRPr lang="en-US" sz="1600" dirty="0"/>
              </a:p>
              <a:p>
                <a:endParaRPr lang="en-US" sz="1600" dirty="0"/>
              </a:p>
            </p:txBody>
          </p:sp>
        </mc:Choice>
        <mc:Fallback>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33400" y="2667000"/>
                <a:ext cx="3467599" cy="3785652"/>
              </a:xfrm>
              <a:prstGeom prst="rect">
                <a:avLst/>
              </a:prstGeom>
              <a:blipFill>
                <a:blip r:embed="rId4"/>
                <a:stretch>
                  <a:fillRect l="-10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p:nvPr/>
        </p:nvCxnSpPr>
        <p:spPr>
          <a:xfrm flipH="1" flipV="1">
            <a:off x="2495550" y="4572000"/>
            <a:ext cx="2000250" cy="10668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30</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799"/>
                <a:ext cx="4508847" cy="5045072"/>
              </a:xfrm>
            </p:spPr>
            <p:txBody>
              <a:bodyPr>
                <a:normAutofit/>
              </a:bodyPr>
              <a:lstStyle/>
              <a:p>
                <a:pPr marL="0" indent="0">
                  <a:buNone/>
                </a:pPr>
                <a:r>
                  <a:rPr lang="en-US" dirty="0"/>
                  <a:t>We use the notation: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endParaRPr lang="en-US" sz="2000" b="0" dirty="0"/>
              </a:p>
              <a:p>
                <a:pPr marL="0" indent="0">
                  <a:buNone/>
                </a:pPr>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As a table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799"/>
                <a:ext cx="4508847" cy="5045072"/>
              </a:xfrm>
              <a:blipFill>
                <a:blip r:embed="rId5"/>
                <a:stretch>
                  <a:fillRect l="-1622" t="-1329"/>
                </a:stretch>
              </a:blipFill>
            </p:spPr>
            <p:txBody>
              <a:bodyPr/>
              <a:lstStyle/>
              <a:p>
                <a:r>
                  <a:rPr lang="en-US">
                    <a:noFill/>
                  </a:rPr>
                  <a:t> </a:t>
                </a:r>
              </a:p>
            </p:txBody>
          </p:sp>
        </mc:Fallback>
      </mc:AlternateContent>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2562641"/>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𝑎</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1"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val="3982531683"/>
                      </a:ext>
                    </a:extLst>
                  </a:tr>
                  <a:tr h="27432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7432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7432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7432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7432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7432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7432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1816477916"/>
                  </p:ext>
                </p:extLst>
              </p:nvPr>
            </p:nvGraphicFramePr>
            <p:xfrm>
              <a:off x="3435895" y="2584624"/>
              <a:ext cx="1371600" cy="267462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97180">
                    <a:tc>
                      <a:txBody>
                        <a:bodyPr/>
                        <a:lstStyle/>
                        <a:p>
                          <a:endParaRPr lang="en-US"/>
                        </a:p>
                      </a:txBody>
                      <a:tcPr>
                        <a:blipFill>
                          <a:blip r:embed="rId6"/>
                          <a:stretch>
                            <a:fillRect l="-1333" t="-2041" r="-206667" b="-818367"/>
                          </a:stretch>
                        </a:blipFill>
                      </a:tcPr>
                    </a:tc>
                    <a:tc>
                      <a:txBody>
                        <a:bodyPr/>
                        <a:lstStyle/>
                        <a:p>
                          <a:endParaRPr lang="en-US"/>
                        </a:p>
                      </a:txBody>
                      <a:tcPr>
                        <a:blipFill>
                          <a:blip r:embed="rId6"/>
                          <a:stretch>
                            <a:fillRect l="-100000" t="-2041" r="-103947" b="-818367"/>
                          </a:stretch>
                        </a:blipFill>
                      </a:tcPr>
                    </a:tc>
                    <a:tc>
                      <a:txBody>
                        <a:bodyPr/>
                        <a:lstStyle/>
                        <a:p>
                          <a:endParaRPr lang="en-US"/>
                        </a:p>
                      </a:txBody>
                      <a:tcPr>
                        <a:blipFill>
                          <a:blip r:embed="rId6"/>
                          <a:stretch>
                            <a:fillRect l="-202667" t="-2041" r="-5333" b="-818367"/>
                          </a:stretch>
                        </a:blipFill>
                      </a:tcPr>
                    </a:tc>
                    <a:extLst>
                      <a:ext uri="{0D108BD9-81ED-4DB2-BD59-A6C34878D82A}">
                        <a16:rowId xmlns:a16="http://schemas.microsoft.com/office/drawing/2014/main" val="3982531683"/>
                      </a:ext>
                    </a:extLst>
                  </a:tr>
                  <a:tr h="297180">
                    <a:tc>
                      <a:txBody>
                        <a:bodyPr/>
                        <a:lstStyle/>
                        <a:p>
                          <a:r>
                            <a:rPr lang="en-US" dirty="0"/>
                            <a:t>1</a:t>
                          </a:r>
                        </a:p>
                      </a:txBody>
                      <a:tcPr/>
                    </a:tc>
                    <a:tc>
                      <a:txBody>
                        <a:bodyPr/>
                        <a:lstStyle/>
                        <a:p>
                          <a:r>
                            <a:rPr lang="en-US" dirty="0"/>
                            <a:t>S</a:t>
                          </a:r>
                        </a:p>
                      </a:txBody>
                      <a:tcPr/>
                    </a:tc>
                    <a:tc>
                      <a:txBody>
                        <a:bodyPr/>
                        <a:lstStyle/>
                        <a:p>
                          <a:r>
                            <a:rPr lang="en-US" dirty="0"/>
                            <a:t>2</a:t>
                          </a:r>
                        </a:p>
                      </a:txBody>
                      <a:tcPr/>
                    </a:tc>
                    <a:extLst>
                      <a:ext uri="{0D108BD9-81ED-4DB2-BD59-A6C34878D82A}">
                        <a16:rowId xmlns:a16="http://schemas.microsoft.com/office/drawing/2014/main" val="2106318447"/>
                      </a:ext>
                    </a:extLst>
                  </a:tr>
                  <a:tr h="297180">
                    <a:tc>
                      <a:txBody>
                        <a:bodyPr/>
                        <a:lstStyle/>
                        <a:p>
                          <a:r>
                            <a:rPr lang="en-US" dirty="0"/>
                            <a:t>2</a:t>
                          </a:r>
                        </a:p>
                      </a:txBody>
                      <a:tcPr/>
                    </a:tc>
                    <a:tc>
                      <a:txBody>
                        <a:bodyPr/>
                        <a:lstStyle/>
                        <a:p>
                          <a:r>
                            <a:rPr lang="en-US" dirty="0"/>
                            <a:t>N</a:t>
                          </a:r>
                        </a:p>
                      </a:txBody>
                      <a:tcPr/>
                    </a:tc>
                    <a:tc>
                      <a:txBody>
                        <a:bodyPr/>
                        <a:lstStyle/>
                        <a:p>
                          <a:r>
                            <a:rPr lang="en-US" dirty="0"/>
                            <a:t>1</a:t>
                          </a:r>
                        </a:p>
                      </a:txBody>
                      <a:tcPr/>
                    </a:tc>
                    <a:extLst>
                      <a:ext uri="{0D108BD9-81ED-4DB2-BD59-A6C34878D82A}">
                        <a16:rowId xmlns:a16="http://schemas.microsoft.com/office/drawing/2014/main" val="2559476360"/>
                      </a:ext>
                    </a:extLst>
                  </a:tr>
                  <a:tr h="297180">
                    <a:tc>
                      <a:txBody>
                        <a:bodyPr/>
                        <a:lstStyle/>
                        <a:p>
                          <a:r>
                            <a:rPr lang="en-US" dirty="0"/>
                            <a:t>2</a:t>
                          </a:r>
                        </a:p>
                      </a:txBody>
                      <a:tcPr/>
                    </a:tc>
                    <a:tc>
                      <a:txBody>
                        <a:bodyPr/>
                        <a:lstStyle/>
                        <a:p>
                          <a:r>
                            <a:rPr lang="en-US" dirty="0"/>
                            <a:t>S</a:t>
                          </a:r>
                        </a:p>
                      </a:txBody>
                      <a:tcPr/>
                    </a:tc>
                    <a:tc>
                      <a:txBody>
                        <a:bodyPr/>
                        <a:lstStyle/>
                        <a:p>
                          <a:r>
                            <a:rPr lang="en-US" dirty="0"/>
                            <a:t>3</a:t>
                          </a:r>
                        </a:p>
                      </a:txBody>
                      <a:tcPr/>
                    </a:tc>
                    <a:extLst>
                      <a:ext uri="{0D108BD9-81ED-4DB2-BD59-A6C34878D82A}">
                        <a16:rowId xmlns:a16="http://schemas.microsoft.com/office/drawing/2014/main" val="1509338056"/>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832977166"/>
                      </a:ext>
                    </a:extLst>
                  </a:tr>
                  <a:tr h="297180">
                    <a:tc>
                      <a:txBody>
                        <a:bodyPr/>
                        <a:lstStyle/>
                        <a:p>
                          <a:r>
                            <a:rPr lang="en-US" dirty="0"/>
                            <a:t>4</a:t>
                          </a:r>
                        </a:p>
                      </a:txBody>
                      <a:tcPr/>
                    </a:tc>
                    <a:tc>
                      <a:txBody>
                        <a:bodyPr/>
                        <a:lstStyle/>
                        <a:p>
                          <a:r>
                            <a:rPr lang="en-US" dirty="0"/>
                            <a:t>E</a:t>
                          </a:r>
                        </a:p>
                      </a:txBody>
                      <a:tcPr/>
                    </a:tc>
                    <a:tc>
                      <a:txBody>
                        <a:bodyPr/>
                        <a:lstStyle/>
                        <a:p>
                          <a:r>
                            <a:rPr lang="en-US" dirty="0"/>
                            <a:t>a</a:t>
                          </a:r>
                        </a:p>
                      </a:txBody>
                      <a:tcPr/>
                    </a:tc>
                    <a:extLst>
                      <a:ext uri="{0D108BD9-81ED-4DB2-BD59-A6C34878D82A}">
                        <a16:rowId xmlns:a16="http://schemas.microsoft.com/office/drawing/2014/main" val="1157999032"/>
                      </a:ext>
                    </a:extLst>
                  </a:tr>
                  <a:tr h="297180">
                    <a:tc>
                      <a:txBody>
                        <a:bodyPr/>
                        <a:lstStyle/>
                        <a:p>
                          <a:r>
                            <a:rPr lang="en-US" dirty="0"/>
                            <a:t>4</a:t>
                          </a:r>
                        </a:p>
                      </a:txBody>
                      <a:tcPr/>
                    </a:tc>
                    <a:tc>
                      <a:txBody>
                        <a:bodyPr/>
                        <a:lstStyle/>
                        <a:p>
                          <a:r>
                            <a:rPr lang="en-US" dirty="0"/>
                            <a:t>S</a:t>
                          </a:r>
                        </a:p>
                      </a:txBody>
                      <a:tcPr/>
                    </a:tc>
                    <a:tc>
                      <a:txBody>
                        <a:bodyPr/>
                        <a:lstStyle/>
                        <a:p>
                          <a:r>
                            <a:rPr lang="en-US" dirty="0"/>
                            <a:t>5</a:t>
                          </a:r>
                        </a:p>
                      </a:txBody>
                      <a:tcPr/>
                    </a:tc>
                    <a:extLst>
                      <a:ext uri="{0D108BD9-81ED-4DB2-BD59-A6C34878D82A}">
                        <a16:rowId xmlns:a16="http://schemas.microsoft.com/office/drawing/2014/main" val="664075840"/>
                      </a:ext>
                    </a:extLst>
                  </a:tr>
                  <a:tr h="297180">
                    <a:tc>
                      <a:txBody>
                        <a:bodyPr/>
                        <a:lstStyle/>
                        <a:p>
                          <a:r>
                            <a:rPr lang="en-US" dirty="0"/>
                            <a:t>4</a:t>
                          </a:r>
                        </a:p>
                      </a:txBody>
                      <a:tcPr/>
                    </a:tc>
                    <a:tc>
                      <a:txBody>
                        <a:bodyPr/>
                        <a:lstStyle/>
                        <a:p>
                          <a:r>
                            <a:rPr lang="en-US" dirty="0"/>
                            <a:t>N</a:t>
                          </a:r>
                        </a:p>
                      </a:txBody>
                      <a:tcPr/>
                    </a:tc>
                    <a:tc>
                      <a:txBody>
                        <a:bodyPr/>
                        <a:lstStyle/>
                        <a:p>
                          <a:r>
                            <a:rPr lang="en-US" dirty="0"/>
                            <a:t>3</a:t>
                          </a:r>
                        </a:p>
                      </a:txBody>
                      <a:tcPr/>
                    </a:tc>
                    <a:extLst>
                      <a:ext uri="{0D108BD9-81ED-4DB2-BD59-A6C34878D82A}">
                        <a16:rowId xmlns:a16="http://schemas.microsoft.com/office/drawing/2014/main" val="524532115"/>
                      </a:ext>
                    </a:extLst>
                  </a:tr>
                  <a:tr h="297180">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2748076012"/>
                      </a:ext>
                    </a:extLst>
                  </a:tr>
                </a:tbl>
              </a:graphicData>
            </a:graphic>
          </p:graphicFrame>
        </mc:Fallback>
      </mc:AlternateContent>
      <p:sp>
        <p:nvSpPr>
          <p:cNvPr id="5" name="Oval 4">
            <a:extLst>
              <a:ext uri="{FF2B5EF4-FFF2-40B4-BE49-F238E27FC236}">
                <a16:creationId xmlns:a16="http://schemas.microsoft.com/office/drawing/2014/main" id="{3DC4D7F3-936A-8312-372A-897ECA9C96D0}"/>
              </a:ext>
            </a:extLst>
          </p:cNvPr>
          <p:cNvSpPr/>
          <p:nvPr/>
        </p:nvSpPr>
        <p:spPr>
          <a:xfrm>
            <a:off x="5553970" y="227617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241008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270027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8" name="Rectangle 7">
            <a:extLst>
              <a:ext uri="{FF2B5EF4-FFF2-40B4-BE49-F238E27FC236}">
                <a16:creationId xmlns:a16="http://schemas.microsoft.com/office/drawing/2014/main" id="{B47D2B90-A7DB-BBC7-588E-10EB7B9C5593}"/>
              </a:ext>
            </a:extLst>
          </p:cNvPr>
          <p:cNvSpPr/>
          <p:nvPr/>
        </p:nvSpPr>
        <p:spPr>
          <a:xfrm>
            <a:off x="3352800" y="4038600"/>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p:nvPr/>
        </p:nvCxnSpPr>
        <p:spPr>
          <a:xfrm flipH="1">
            <a:off x="3810000" y="5014071"/>
            <a:ext cx="762000" cy="108192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0766251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20596</TotalTime>
  <Words>5862</Words>
  <Application>Microsoft Office PowerPoint</Application>
  <PresentationFormat>On-screen Show (4:3)</PresentationFormat>
  <Paragraphs>895</Paragraphs>
  <Slides>84</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140</cp:revision>
  <dcterms:created xsi:type="dcterms:W3CDTF">2020-09-15T14:04:03Z</dcterms:created>
  <dcterms:modified xsi:type="dcterms:W3CDTF">2024-01-31T20:47:09Z</dcterms:modified>
</cp:coreProperties>
</file>